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58" r:id="rId3"/>
    <p:sldMasterId id="2147483660" r:id="rId4"/>
    <p:sldMasterId id="2147483662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76" r:id="rId12"/>
  </p:sldMasterIdLst>
  <p:notesMasterIdLst>
    <p:notesMasterId r:id="rId38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</p:sldIdLst>
  <p:sldSz cx="24387175" cy="13716000"/>
  <p:notesSz cx="13716000" cy="243871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1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2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3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3D9DCDC-F6C9-4080-960E-1C4B594DAB89}" type="slidenum"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D968174-D964-4A35-98F6-A08EB88173B0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10253BC-1742-445B-90DC-E2BF95606E17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10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6BBE319-6CD4-4626-8F49-5D8CDC4C7DC7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11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0CAA19-595D-4163-8E47-57116171839D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12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1C6B624-0780-4836-9E72-260473EC162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13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9FB0DA2-1401-455F-B7DE-CCB489A3629E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14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B679CB0-7FEB-4181-98D2-8CDA9433D990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15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4302BAB-B85C-44CE-92D5-BE278F1B1E8E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16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1D3C36F-2D12-427D-913A-271DB632DE48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17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6C99BDF-BB9A-4A00-9825-AE4964699350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18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9D8933F-EC97-4078-B32E-20780D2C3094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19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E3A2CF5-3F38-46AE-923C-C422BFBFEF24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78AE396-16D5-4AA3-8A0C-9A26AF28A9F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20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5E9C155-18F2-47A4-BABC-C56CD74F89B2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21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6CC3A5-1F3D-47D9-A2C9-D9292C247BDE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22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4777923-6209-493D-B58A-AD8C9A67CA1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23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8947D56-D491-4DA9-8352-325FD805CFB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24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F90F46A-6B9A-4CB4-B145-9DA478FEE7E3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25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DB0378F-63CA-4631-9EAA-36EE6976CA4A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3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4A4C31-4BF3-4A9D-8CF4-3B8EF2757176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4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C4A9DEF-0F6D-4BE9-8143-4A2CB7484D5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5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019D45F-784F-4D27-B7AB-ED0480DBDCA3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BA4CF10-F09E-4FD3-9442-FB16E26B5BE6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BF75BD-3CEE-431F-9FC1-5031DF30644F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8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667F651-B532-453B-9C29-693C050867BF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9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AD817E4-DD1B-43C9-B51B-CD5312E8B6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9E0346-99D1-4A16-A163-2E04803EDD7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6984F6B-0EE8-4600-9DFF-B84DA8D1355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DBEE8FA-28D6-44BD-874B-1A1592AF466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ABAF958-5D9D-421F-A5C6-EE3AC1D2ED0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DA082A9-4A3B-4601-BDD9-24C00465520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162A5E31-0654-4674-BECF-48AF15A32FC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676472EF-AC6C-4888-A42D-A6CEA5B51B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C20E58F-48A4-4AAB-BF56-F99D5FC0834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BA8853-1998-41B6-A718-CE269F6C3F9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E21FA81-08AA-4238-87DB-377945A006C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5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sldNum" idx="26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DE7891D-5373-4A44-B2A2-06BFF2D2DE6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7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ftr" idx="28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sldNum" idx="29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A3CC729-545E-4D7A-89EF-CF23D164D05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30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188811A-837C-4856-ACD5-9562203D2E6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400" cy="22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ftr" idx="1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sldNum" idx="2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3DE3F5F-CB52-4166-8C77-4D5B037CAFE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3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ftr" idx="4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sldNum" idx="5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D061173-0305-4745-9C12-935B649C907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6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7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sldNum" idx="8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32EEF89-41A0-4A12-B684-93192C49EAE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9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400" cy="22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ftr" idx="10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sldNum" idx="11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E9A5811-ABDB-429E-87DC-E1228600370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dt" idx="12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E7BC70D-5EC6-4B09-BA2F-9BD763734A5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400" cy="22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246572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  <p:sp>
        <p:nvSpPr>
          <p:cNvPr id="35" name="PlaceHolder 4"/>
          <p:cNvSpPr>
            <a:spLocks noGrp="1"/>
          </p:cNvSpPr>
          <p:nvPr>
            <p:ph type="ftr" idx="16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36" name="PlaceHolder 5"/>
          <p:cNvSpPr>
            <a:spLocks noGrp="1"/>
          </p:cNvSpPr>
          <p:nvPr>
            <p:ph type="sldNum" idx="17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52C23C7-DAA1-4773-BF0C-BA95F7FF81D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8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19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20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24EE5EE-4E94-4E0E-A360-0F4417563A5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1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400" cy="22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ftr" idx="22"/>
          </p:nvPr>
        </p:nvSpPr>
        <p:spPr>
          <a:xfrm>
            <a:off x="8078760" y="12712680"/>
            <a:ext cx="822888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sldNum" idx="23"/>
          </p:nvPr>
        </p:nvSpPr>
        <p:spPr>
          <a:xfrm>
            <a:off x="1722276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ACE0338-D115-4C95-8146-C5B1DFDD243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Arial"/>
                <a:ea typeface="Arial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24"/>
          </p:nvPr>
        </p:nvSpPr>
        <p:spPr>
          <a:xfrm>
            <a:off x="1676520" y="12712680"/>
            <a:ext cx="5487120" cy="72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unsplash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hyperlink" Target="https://unsplash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unsplash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hdphoto4.wdp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hyperlink" Target="https://unsplas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66" name="Google Shape;17;p1"/>
          <p:cNvSpPr/>
          <p:nvPr/>
        </p:nvSpPr>
        <p:spPr>
          <a:xfrm>
            <a:off x="2453400" y="5941800"/>
            <a:ext cx="19479960" cy="3566880"/>
          </a:xfrm>
          <a:prstGeom prst="rect">
            <a:avLst/>
          </a:prstGeom>
          <a:gradFill rotWithShape="0">
            <a:gsLst>
              <a:gs pos="0">
                <a:srgbClr val="151B31">
                  <a:alpha val="7000"/>
                </a:srgbClr>
              </a:gs>
              <a:gs pos="40000">
                <a:srgbClr val="1E3660">
                  <a:alpha val="0"/>
                </a:srgbClr>
              </a:gs>
              <a:gs pos="100000">
                <a:srgbClr val="151B31">
                  <a:alpha val="0"/>
                </a:srgbClr>
              </a:gs>
            </a:gsLst>
            <a:lin ang="18900000"/>
          </a:gradFill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1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Игра </a:t>
            </a:r>
            <a:r>
              <a:rPr lang="en-US" sz="11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“</a:t>
            </a:r>
            <a:r>
              <a:rPr lang="ru-RU" sz="11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Звёздные войны. Эпизод 1: Скрытая угроза</a:t>
            </a:r>
            <a:r>
              <a:rPr lang="en-US" sz="11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”</a:t>
            </a:r>
            <a:endParaRPr lang="ru-RU" sz="1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Google Shape;18;p1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68" name="Google Shape;20;p1" descr=" "/>
          <p:cNvPicPr/>
          <p:nvPr/>
        </p:nvPicPr>
        <p:blipFill>
          <a:blip r:embed="rId5"/>
          <a:stretch/>
        </p:blipFill>
        <p:spPr>
          <a:xfrm>
            <a:off x="8407800" y="2197080"/>
            <a:ext cx="7570440" cy="356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Google Shape;17;p1"/>
          <p:cNvSpPr/>
          <p:nvPr/>
        </p:nvSpPr>
        <p:spPr>
          <a:xfrm>
            <a:off x="2453400" y="9509400"/>
            <a:ext cx="19479960" cy="1005480"/>
          </a:xfrm>
          <a:prstGeom prst="rect">
            <a:avLst/>
          </a:prstGeom>
          <a:gradFill rotWithShape="0">
            <a:gsLst>
              <a:gs pos="0">
                <a:srgbClr val="151B31">
                  <a:alpha val="7000"/>
                </a:srgbClr>
              </a:gs>
              <a:gs pos="40000">
                <a:srgbClr val="1E3660">
                  <a:alpha val="0"/>
                </a:srgbClr>
              </a:gs>
              <a:gs pos="100000">
                <a:srgbClr val="151B31">
                  <a:alpha val="0"/>
                </a:srgbClr>
              </a:gs>
            </a:gsLst>
            <a:lin ang="18900000"/>
          </a:gradFill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Авторы</a:t>
            </a:r>
            <a:r>
              <a:rPr lang="en-US" sz="72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: </a:t>
            </a:r>
            <a:r>
              <a:rPr lang="ru-RU" sz="72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Аршинова Евгения и Руслан Рзаев</a:t>
            </a:r>
            <a:endParaRPr lang="ru-RU" sz="7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93;p5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Прямоугольник 1"/>
          <p:cNvSpPr/>
          <p:nvPr/>
        </p:nvSpPr>
        <p:spPr>
          <a:xfrm>
            <a:off x="0" y="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160" name="Google Shape;95;p5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61" name="Google Shape;99;p5"/>
          <p:cNvSpPr/>
          <p:nvPr/>
        </p:nvSpPr>
        <p:spPr>
          <a:xfrm>
            <a:off x="2184840" y="3822840"/>
            <a:ext cx="7061400" cy="253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62" name="Google Shape;104;p5"/>
          <p:cNvSpPr/>
          <p:nvPr/>
        </p:nvSpPr>
        <p:spPr>
          <a:xfrm>
            <a:off x="2184840" y="10185480"/>
            <a:ext cx="7061400" cy="253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63" name="Рисунок 10"/>
          <p:cNvPicPr/>
          <p:nvPr/>
        </p:nvPicPr>
        <p:blipFill>
          <a:blip r:embed="rId4"/>
          <a:stretch/>
        </p:blipFill>
        <p:spPr>
          <a:xfrm>
            <a:off x="12960000" y="724320"/>
            <a:ext cx="9574200" cy="75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Google Shape;85;p4"/>
          <p:cNvSpPr/>
          <p:nvPr/>
        </p:nvSpPr>
        <p:spPr>
          <a:xfrm>
            <a:off x="3133080" y="8482680"/>
            <a:ext cx="18958680" cy="144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80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Если мы получили награду(скриншот справа) то мы увидим соответствующую информацию о ней</a:t>
            </a:r>
            <a:r>
              <a:rPr lang="en-US" sz="80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, </a:t>
            </a:r>
            <a:r>
              <a:rPr lang="ru-RU" sz="80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иную ситуацию вы можете рассмотреть на скриншоте слева</a:t>
            </a:r>
            <a:endParaRPr lang="ru-RU" sz="8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5" name="Рисунок 11"/>
          <p:cNvPicPr/>
          <p:nvPr/>
        </p:nvPicPr>
        <p:blipFill>
          <a:blip r:embed="rId5"/>
          <a:stretch/>
        </p:blipFill>
        <p:spPr>
          <a:xfrm>
            <a:off x="1765800" y="724320"/>
            <a:ext cx="9574200" cy="7555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12;p6" descr=" "/>
          <p:cNvPicPr/>
          <p:nvPr/>
        </p:nvPicPr>
        <p:blipFill>
          <a:blip r:embed="rId3"/>
          <a:stretch/>
        </p:blipFill>
        <p:spPr>
          <a:xfrm>
            <a:off x="-49320" y="-84600"/>
            <a:ext cx="24484680" cy="1379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Google Shape;113;p6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68" name="Google Shape;115;p6"/>
          <p:cNvSpPr/>
          <p:nvPr/>
        </p:nvSpPr>
        <p:spPr>
          <a:xfrm>
            <a:off x="2934000" y="1384200"/>
            <a:ext cx="8128440" cy="112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69" name="Google Shape;119;p6"/>
          <p:cNvSpPr/>
          <p:nvPr/>
        </p:nvSpPr>
        <p:spPr>
          <a:xfrm>
            <a:off x="2934000" y="11709360"/>
            <a:ext cx="812844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70" name="Google Shape;120;p6"/>
          <p:cNvSpPr/>
          <p:nvPr/>
        </p:nvSpPr>
        <p:spPr>
          <a:xfrm>
            <a:off x="4794480" y="11307240"/>
            <a:ext cx="15140520" cy="102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	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При переходе на вкладку 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“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Об авторах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”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 вы можете наблюдать 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QR-CODE 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chivo"/>
              </a:rPr>
              <a:t>изображения на их гитхаб и телеграм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Google Shape;121;p6"/>
          <p:cNvSpPr/>
          <p:nvPr/>
        </p:nvSpPr>
        <p:spPr>
          <a:xfrm>
            <a:off x="13323960" y="1384200"/>
            <a:ext cx="8128440" cy="112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72" name="Google Shape;125;p6"/>
          <p:cNvSpPr/>
          <p:nvPr/>
        </p:nvSpPr>
        <p:spPr>
          <a:xfrm>
            <a:off x="13323960" y="11709360"/>
            <a:ext cx="812844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73" name="Рисунок 2"/>
          <p:cNvPicPr/>
          <p:nvPr/>
        </p:nvPicPr>
        <p:blipFill>
          <a:blip r:embed="rId4"/>
          <a:stretch/>
        </p:blipFill>
        <p:spPr>
          <a:xfrm>
            <a:off x="6503760" y="1871280"/>
            <a:ext cx="11721960" cy="921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Google Shape;120;p6"/>
          <p:cNvSpPr/>
          <p:nvPr/>
        </p:nvSpPr>
        <p:spPr>
          <a:xfrm>
            <a:off x="-98640" y="91080"/>
            <a:ext cx="24484680" cy="102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9600" b="0" u="none" strike="noStrike">
                <a:solidFill>
                  <a:srgbClr val="FFFFFF"/>
                </a:solidFill>
                <a:uFillTx/>
                <a:latin typeface="Haettenschweiler"/>
                <a:ea typeface="Calibri"/>
              </a:rPr>
              <a:t>Об авторах</a:t>
            </a:r>
            <a:endParaRPr lang="ru-RU" sz="9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32;p7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Google Shape;133;p7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77" name="Google Shape;136;p7"/>
          <p:cNvSpPr/>
          <p:nvPr/>
        </p:nvSpPr>
        <p:spPr>
          <a:xfrm>
            <a:off x="5842800" y="4699080"/>
            <a:ext cx="13602600" cy="608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78" name="Прямоугольник 2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21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44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pic>
        <p:nvPicPr>
          <p:cNvPr id="179" name="Рисунок 5"/>
          <p:cNvPicPr/>
          <p:nvPr/>
        </p:nvPicPr>
        <p:blipFill>
          <a:blip r:embed="rId4"/>
          <a:stretch/>
        </p:blipFill>
        <p:spPr>
          <a:xfrm>
            <a:off x="218160" y="2933640"/>
            <a:ext cx="11302200" cy="847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Google Shape;85;p4"/>
          <p:cNvSpPr/>
          <p:nvPr/>
        </p:nvSpPr>
        <p:spPr>
          <a:xfrm>
            <a:off x="12592080" y="4868640"/>
            <a:ext cx="10504080" cy="230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ru-RU" sz="60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Мы перемещаемся в саму игру</a:t>
            </a:r>
            <a:r>
              <a:rPr lang="en-US" sz="60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, </a:t>
            </a:r>
            <a:r>
              <a:rPr lang="ru-RU" sz="60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наша задача не сталкиваться с препятствиями и следить за уровнем топлива</a:t>
            </a:r>
            <a:endParaRPr lang="ru-RU" sz="6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Google Shape;85;p4"/>
          <p:cNvSpPr/>
          <p:nvPr/>
        </p:nvSpPr>
        <p:spPr>
          <a:xfrm>
            <a:off x="0" y="537120"/>
            <a:ext cx="24386400" cy="144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1500" b="0" u="none" strike="noStrike">
                <a:solidFill>
                  <a:srgbClr val="FFFFFF"/>
                </a:solidFill>
                <a:uFillTx/>
                <a:latin typeface="Haettenschweiler"/>
                <a:ea typeface="Calibri"/>
              </a:rPr>
              <a:t>Играть</a:t>
            </a:r>
            <a:endParaRPr lang="ru-RU" sz="11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ямоугольник 2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pic>
        <p:nvPicPr>
          <p:cNvPr id="183" name="Google Shape;144;p8" descr=" "/>
          <p:cNvPicPr/>
          <p:nvPr/>
        </p:nvPicPr>
        <p:blipFill>
          <a:blip r:embed="rId3"/>
          <a:stretch/>
        </p:blipFill>
        <p:spPr>
          <a:xfrm>
            <a:off x="-107640" y="0"/>
            <a:ext cx="24494040" cy="1378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Google Shape;145;p8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85" name="Google Shape;147;p8"/>
          <p:cNvSpPr/>
          <p:nvPr/>
        </p:nvSpPr>
        <p:spPr>
          <a:xfrm>
            <a:off x="1079640" y="2247840"/>
            <a:ext cx="7048800" cy="246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86" name="Прямоугольник 3"/>
          <p:cNvSpPr/>
          <p:nvPr/>
        </p:nvSpPr>
        <p:spPr>
          <a:xfrm>
            <a:off x="-80280" y="-13608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21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44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187" name="Google Shape;151;p8"/>
          <p:cNvSpPr/>
          <p:nvPr/>
        </p:nvSpPr>
        <p:spPr>
          <a:xfrm>
            <a:off x="8675280" y="2247840"/>
            <a:ext cx="7048800" cy="246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88" name="Google Shape;155;p8"/>
          <p:cNvSpPr/>
          <p:nvPr/>
        </p:nvSpPr>
        <p:spPr>
          <a:xfrm>
            <a:off x="16270560" y="2247840"/>
            <a:ext cx="7048800" cy="246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89" name="Google Shape;158;p8"/>
          <p:cNvSpPr/>
          <p:nvPr/>
        </p:nvSpPr>
        <p:spPr>
          <a:xfrm>
            <a:off x="15724440" y="5899320"/>
            <a:ext cx="7184160" cy="102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u="none" strike="noStrike">
                <a:solidFill>
                  <a:srgbClr val="FFFFFF"/>
                </a:solidFill>
                <a:uFillTx/>
                <a:latin typeface="Calibri"/>
                <a:ea typeface="Calibri"/>
              </a:rPr>
              <a:t>В </a:t>
            </a:r>
            <a:endParaRPr lang="ru-RU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Google Shape;159;p8" descr=" "/>
          <p:cNvPicPr/>
          <p:nvPr/>
        </p:nvPicPr>
        <p:blipFill>
          <a:blip r:embed="rId4"/>
          <a:stretch/>
        </p:blipFill>
        <p:spPr>
          <a:xfrm>
            <a:off x="3124440" y="-201600"/>
            <a:ext cx="21261600" cy="637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Рисунок 1"/>
          <p:cNvPicPr/>
          <p:nvPr/>
        </p:nvPicPr>
        <p:blipFill>
          <a:blip r:embed="rId5"/>
          <a:stretch/>
        </p:blipFill>
        <p:spPr>
          <a:xfrm>
            <a:off x="321840" y="2318760"/>
            <a:ext cx="14219640" cy="1066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Рисунок 5"/>
          <p:cNvPicPr/>
          <p:nvPr/>
        </p:nvPicPr>
        <p:blipFill>
          <a:blip r:embed="rId6"/>
          <a:stretch/>
        </p:blipFill>
        <p:spPr>
          <a:xfrm rot="712800">
            <a:off x="1327320" y="711360"/>
            <a:ext cx="3085920" cy="217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3" name="Google Shape;85;p4"/>
          <p:cNvSpPr/>
          <p:nvPr/>
        </p:nvSpPr>
        <p:spPr>
          <a:xfrm>
            <a:off x="14987160" y="4388040"/>
            <a:ext cx="8659080" cy="210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	В игре есть зловещие рыбы губеры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, 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при столкновении с ними мы теряем свои драгоценные жизни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, 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к счастью у корабля есть ускорение которое также заставляет наш мотор потреблять не мало топлива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!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Прямоугольник 1"/>
          <p:cNvSpPr/>
          <p:nvPr/>
        </p:nvSpPr>
        <p:spPr>
          <a:xfrm>
            <a:off x="0" y="-23292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196" name="Google Shape;17;p1"/>
          <p:cNvSpPr/>
          <p:nvPr/>
        </p:nvSpPr>
        <p:spPr>
          <a:xfrm>
            <a:off x="0" y="6726240"/>
            <a:ext cx="24386400" cy="1816560"/>
          </a:xfrm>
          <a:prstGeom prst="rect">
            <a:avLst/>
          </a:prstGeom>
          <a:gradFill rotWithShape="0">
            <a:gsLst>
              <a:gs pos="0">
                <a:srgbClr val="151B31">
                  <a:alpha val="7000"/>
                </a:srgbClr>
              </a:gs>
              <a:gs pos="40000">
                <a:srgbClr val="1E3660">
                  <a:alpha val="0"/>
                </a:srgbClr>
              </a:gs>
              <a:gs pos="100000">
                <a:srgbClr val="151B31">
                  <a:alpha val="0"/>
                </a:srgbClr>
              </a:gs>
            </a:gsLst>
            <a:lin ang="18900000"/>
          </a:gradFill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7000" b="1" u="none" strike="noStrike">
                <a:solidFill>
                  <a:srgbClr val="FEE800"/>
                </a:solidFill>
                <a:uFillTx/>
                <a:latin typeface="Impact"/>
                <a:ea typeface="Calibri"/>
              </a:rPr>
              <a:t>Сюжетные события</a:t>
            </a:r>
            <a:endParaRPr lang="ru-RU" sz="17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Google Shape;18;p1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98" name="Google Shape;20;p1" descr=" "/>
          <p:cNvPicPr/>
          <p:nvPr/>
        </p:nvPicPr>
        <p:blipFill>
          <a:blip r:embed="rId5"/>
          <a:stretch/>
        </p:blipFill>
        <p:spPr>
          <a:xfrm>
            <a:off x="8407800" y="3158640"/>
            <a:ext cx="7570440" cy="356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9" name="Google Shape;17;p1"/>
          <p:cNvSpPr/>
          <p:nvPr/>
        </p:nvSpPr>
        <p:spPr>
          <a:xfrm>
            <a:off x="6373080" y="11695320"/>
            <a:ext cx="11639880" cy="1756080"/>
          </a:xfrm>
          <a:prstGeom prst="rect">
            <a:avLst/>
          </a:prstGeom>
          <a:noFill/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80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Евгения Аршинова</a:t>
            </a:r>
            <a:endParaRPr lang="ru-RU" sz="8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Прямоугольник 6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92000"/>
                </a:srgbClr>
              </a:gs>
              <a:gs pos="21000">
                <a:srgbClr val="101C32">
                  <a:alpha val="55000"/>
                </a:srgbClr>
              </a:gs>
              <a:gs pos="69000">
                <a:srgbClr val="203864">
                  <a:alpha val="21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02" name="Google Shape;577;p2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03" name="Google Shape;579;p22"/>
          <p:cNvSpPr/>
          <p:nvPr/>
        </p:nvSpPr>
        <p:spPr>
          <a:xfrm rot="16200000">
            <a:off x="22204080" y="8327520"/>
            <a:ext cx="364464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Credit | Image: </a:t>
            </a:r>
            <a:r>
              <a:rPr lang="en-US" sz="2400" b="0" u="sng" strike="noStrike">
                <a:solidFill>
                  <a:srgbClr val="0563C1"/>
                </a:solidFill>
                <a:uFillTx/>
                <a:latin typeface="Inter"/>
                <a:ea typeface="Inter"/>
                <a:hlinkClick r:id="rId4"/>
              </a:rPr>
              <a:t>Unsplash</a:t>
            </a: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 </a:t>
            </a:r>
            <a:endParaRPr lang="ru-RU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Google Shape;581;p22"/>
          <p:cNvSpPr/>
          <p:nvPr/>
        </p:nvSpPr>
        <p:spPr>
          <a:xfrm>
            <a:off x="10783800" y="3645000"/>
            <a:ext cx="12738960" cy="7174800"/>
          </a:xfrm>
          <a:prstGeom prst="roundRect">
            <a:avLst>
              <a:gd name="adj" fmla="val 17713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05" name="Рисунок 3"/>
          <p:cNvPicPr/>
          <p:nvPr/>
        </p:nvPicPr>
        <p:blipFill>
          <a:blip r:embed="rId5"/>
          <a:stretch/>
        </p:blipFill>
        <p:spPr>
          <a:xfrm>
            <a:off x="664920" y="612360"/>
            <a:ext cx="12933720" cy="970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6" name="Рисунок 8"/>
          <p:cNvPicPr/>
          <p:nvPr/>
        </p:nvPicPr>
        <p:blipFill>
          <a:blip r:embed="rId6"/>
          <a:stretch/>
        </p:blipFill>
        <p:spPr>
          <a:xfrm>
            <a:off x="10783800" y="3402720"/>
            <a:ext cx="12933720" cy="9700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8" name="Прямоугольник 1"/>
          <p:cNvSpPr/>
          <p:nvPr/>
        </p:nvSpPr>
        <p:spPr>
          <a:xfrm>
            <a:off x="0" y="-23292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09" name="Google Shape;17;p1"/>
          <p:cNvSpPr/>
          <p:nvPr/>
        </p:nvSpPr>
        <p:spPr>
          <a:xfrm>
            <a:off x="0" y="6642720"/>
            <a:ext cx="24386400" cy="1816560"/>
          </a:xfrm>
          <a:prstGeom prst="rect">
            <a:avLst/>
          </a:prstGeom>
          <a:gradFill rotWithShape="0">
            <a:gsLst>
              <a:gs pos="0">
                <a:srgbClr val="151B31">
                  <a:alpha val="7000"/>
                </a:srgbClr>
              </a:gs>
              <a:gs pos="40000">
                <a:srgbClr val="1E3660">
                  <a:alpha val="0"/>
                </a:srgbClr>
              </a:gs>
              <a:gs pos="100000">
                <a:srgbClr val="151B31">
                  <a:alpha val="0"/>
                </a:srgbClr>
              </a:gs>
            </a:gsLst>
            <a:lin ang="18900000"/>
          </a:gradFill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9900" b="1" u="none" strike="noStrike">
                <a:solidFill>
                  <a:srgbClr val="FEE800"/>
                </a:solidFill>
                <a:uFillTx/>
                <a:latin typeface="Impact"/>
                <a:ea typeface="Calibri"/>
              </a:rPr>
              <a:t>Уровень </a:t>
            </a:r>
            <a:r>
              <a:rPr lang="en-US" sz="19900" b="1" u="none" strike="noStrike">
                <a:solidFill>
                  <a:srgbClr val="FEE800"/>
                </a:solidFill>
                <a:uFillTx/>
                <a:latin typeface="Impact"/>
                <a:ea typeface="Calibri"/>
              </a:rPr>
              <a:t>II</a:t>
            </a:r>
            <a:endParaRPr lang="ru-RU" sz="199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Google Shape;18;p1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11" name="Google Shape;20;p1" descr=" "/>
          <p:cNvPicPr/>
          <p:nvPr/>
        </p:nvPicPr>
        <p:blipFill>
          <a:blip r:embed="rId4"/>
          <a:stretch/>
        </p:blipFill>
        <p:spPr>
          <a:xfrm>
            <a:off x="8407800" y="2842560"/>
            <a:ext cx="7570440" cy="3566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6;p2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 contrast="-1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Google Shape;27;p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14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15" name="Google Shape;29;p2"/>
          <p:cNvSpPr/>
          <p:nvPr/>
        </p:nvSpPr>
        <p:spPr>
          <a:xfrm>
            <a:off x="7324560" y="4222440"/>
            <a:ext cx="9737280" cy="159948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54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Идея уровня</a:t>
            </a:r>
            <a:endParaRPr lang="ru-RU" sz="15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6" name="Google Shape;30;p2"/>
          <p:cNvSpPr/>
          <p:nvPr/>
        </p:nvSpPr>
        <p:spPr>
          <a:xfrm>
            <a:off x="3244680" y="6528600"/>
            <a:ext cx="17897400" cy="191268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ru-RU" sz="6000" b="1" u="none" strike="noStrike">
                <a:solidFill>
                  <a:srgbClr val="FFFFFF"/>
                </a:solidFill>
                <a:uFillTx/>
                <a:latin typeface="Impact"/>
                <a:ea typeface="Calibri"/>
              </a:rPr>
              <a:t>	 На последнем уровне игроку предлагается поучаствовать в захватывающем космическом сражении, где нужно уничтожить командный центр, предварительно преодолев натиск вражеских истребителей и астероидов. . .  </a:t>
            </a:r>
            <a:endParaRPr lang="ru-RU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Прямоугольник 6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92000"/>
                </a:srgbClr>
              </a:gs>
              <a:gs pos="21000">
                <a:srgbClr val="101C32">
                  <a:alpha val="55000"/>
                </a:srgbClr>
              </a:gs>
              <a:gs pos="69000">
                <a:srgbClr val="203864">
                  <a:alpha val="21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19" name="Google Shape;577;p2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0" name="Google Shape;579;p22"/>
          <p:cNvSpPr/>
          <p:nvPr/>
        </p:nvSpPr>
        <p:spPr>
          <a:xfrm rot="16200000">
            <a:off x="22204080" y="8327520"/>
            <a:ext cx="364464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Credit | Image: </a:t>
            </a:r>
            <a:r>
              <a:rPr lang="en-US" sz="2400" b="0" u="sng" strike="noStrike">
                <a:solidFill>
                  <a:srgbClr val="0563C1"/>
                </a:solidFill>
                <a:uFillTx/>
                <a:latin typeface="Inter"/>
                <a:ea typeface="Inter"/>
                <a:hlinkClick r:id="rId4"/>
              </a:rPr>
              <a:t>Unsplash</a:t>
            </a: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 </a:t>
            </a:r>
            <a:endParaRPr lang="ru-RU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Google Shape;581;p22"/>
          <p:cNvSpPr/>
          <p:nvPr/>
        </p:nvSpPr>
        <p:spPr>
          <a:xfrm>
            <a:off x="10783800" y="3645000"/>
            <a:ext cx="12738960" cy="7174800"/>
          </a:xfrm>
          <a:prstGeom prst="roundRect">
            <a:avLst>
              <a:gd name="adj" fmla="val 17713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22" name="Рисунок 2"/>
          <p:cNvPicPr/>
          <p:nvPr/>
        </p:nvPicPr>
        <p:blipFill>
          <a:blip r:embed="rId5"/>
          <a:stretch/>
        </p:blipFill>
        <p:spPr>
          <a:xfrm>
            <a:off x="360000" y="636840"/>
            <a:ext cx="12665160" cy="987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3" name="Рисунок 4"/>
          <p:cNvPicPr/>
          <p:nvPr/>
        </p:nvPicPr>
        <p:blipFill>
          <a:blip r:embed="rId6"/>
          <a:stretch/>
        </p:blipFill>
        <p:spPr>
          <a:xfrm>
            <a:off x="11302920" y="3200400"/>
            <a:ext cx="12651480" cy="9878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12;p6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5" name="Google Shape;113;p6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6" name="Google Shape;115;p6"/>
          <p:cNvSpPr/>
          <p:nvPr/>
        </p:nvSpPr>
        <p:spPr>
          <a:xfrm>
            <a:off x="2934000" y="1384200"/>
            <a:ext cx="8128440" cy="112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7" name="Google Shape;119;p6"/>
          <p:cNvSpPr/>
          <p:nvPr/>
        </p:nvSpPr>
        <p:spPr>
          <a:xfrm>
            <a:off x="2934000" y="11709360"/>
            <a:ext cx="812844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8" name="Google Shape;121;p6"/>
          <p:cNvSpPr/>
          <p:nvPr/>
        </p:nvSpPr>
        <p:spPr>
          <a:xfrm>
            <a:off x="13323960" y="1384200"/>
            <a:ext cx="8128440" cy="112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9" name="Google Shape;125;p6"/>
          <p:cNvSpPr/>
          <p:nvPr/>
        </p:nvSpPr>
        <p:spPr>
          <a:xfrm>
            <a:off x="13323960" y="11709360"/>
            <a:ext cx="812844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0" name="Прямоугольник 7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31" name="Google Shape;40;p3"/>
          <p:cNvSpPr/>
          <p:nvPr/>
        </p:nvSpPr>
        <p:spPr>
          <a:xfrm>
            <a:off x="0" y="162360"/>
            <a:ext cx="24386400" cy="201420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20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Основные решения</a:t>
            </a:r>
            <a:endParaRPr lang="ru-RU" sz="1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2" name="Google Shape;30;p2"/>
          <p:cNvSpPr/>
          <p:nvPr/>
        </p:nvSpPr>
        <p:spPr>
          <a:xfrm>
            <a:off x="1435680" y="1789920"/>
            <a:ext cx="21514680" cy="11207880"/>
          </a:xfrm>
          <a:prstGeom prst="rect">
            <a:avLst/>
          </a:prstGeom>
          <a:noFill/>
          <a:ln w="0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В игре на последнем уровне создаются объекты игрока (Player), космической станции (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SpaceStation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), группы спрайтов взрывов (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explosion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_group), списки вражеских кораблей (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enemies</a:t>
            </a:r>
            <a:r>
              <a:rPr lang="en-US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 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) и астероидов (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asteroids</a:t>
            </a:r>
            <a:r>
              <a:rPr lang="en-US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 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) 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Лазеры отрисовываются в методах 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move</a:t>
            </a:r>
            <a:r>
              <a:rPr lang="ru-RU" sz="4800" b="0" i="1" u="sng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_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lasers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, где проверяются столкновения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У игрока, врагов и станции есть шкала здоровья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При уничтожении врага проигрывается анимация взрыва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Через минуту после начала уровня появляется космическая станция — финальный враг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На уровне можно заработать (или не заработать) два достижения, которые отображаются на сцене и записываются в  базу данных вне зависимости от успешного</a:t>
            </a:r>
            <a:r>
              <a:rPr lang="en-US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/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неуспешного выполнения 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2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На экране отображаются жизни игрока и счёт уничтоженных врагов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26;p2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 contrast="-1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Google Shape;27;p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2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73" name="Google Shape;29;p2"/>
          <p:cNvSpPr/>
          <p:nvPr/>
        </p:nvSpPr>
        <p:spPr>
          <a:xfrm>
            <a:off x="7324560" y="4222440"/>
            <a:ext cx="9737280" cy="159948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54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Идея проекта</a:t>
            </a:r>
            <a:endParaRPr lang="ru-RU" sz="15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4" name="Google Shape;30;p2"/>
          <p:cNvSpPr/>
          <p:nvPr/>
        </p:nvSpPr>
        <p:spPr>
          <a:xfrm>
            <a:off x="4993920" y="6757200"/>
            <a:ext cx="14398560" cy="191268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60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Игра по культовому фильму “Звёздные войны Эпизод I: Скрытая угроза” с уровнями</a:t>
            </a:r>
            <a:r>
              <a:rPr lang="en-US" sz="60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,</a:t>
            </a:r>
            <a:r>
              <a:rPr lang="ru-RU" sz="60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повторяющими сюжет ключевых событий фильма. </a:t>
            </a:r>
            <a:endParaRPr lang="ru-RU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Прямоугольник 1"/>
          <p:cNvSpPr/>
          <p:nvPr/>
        </p:nvSpPr>
        <p:spPr>
          <a:xfrm>
            <a:off x="0" y="-23292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35" name="Google Shape;17;p1"/>
          <p:cNvSpPr/>
          <p:nvPr/>
        </p:nvSpPr>
        <p:spPr>
          <a:xfrm>
            <a:off x="0" y="6726240"/>
            <a:ext cx="24386400" cy="1816560"/>
          </a:xfrm>
          <a:prstGeom prst="rect">
            <a:avLst/>
          </a:prstGeom>
          <a:gradFill rotWithShape="0">
            <a:gsLst>
              <a:gs pos="0">
                <a:srgbClr val="151B31">
                  <a:alpha val="7000"/>
                </a:srgbClr>
              </a:gs>
              <a:gs pos="40000">
                <a:srgbClr val="1E3660">
                  <a:alpha val="0"/>
                </a:srgbClr>
              </a:gs>
              <a:gs pos="100000">
                <a:srgbClr val="151B31">
                  <a:alpha val="0"/>
                </a:srgbClr>
              </a:gs>
            </a:gsLst>
            <a:lin ang="18900000"/>
          </a:gradFill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7000" b="1" u="none" strike="noStrike">
                <a:solidFill>
                  <a:srgbClr val="FEE800"/>
                </a:solidFill>
                <a:uFillTx/>
                <a:latin typeface="Impact"/>
                <a:ea typeface="Calibri"/>
              </a:rPr>
              <a:t>Финальное окно</a:t>
            </a:r>
            <a:endParaRPr lang="ru-RU" sz="17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Google Shape;18;p1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37" name="Google Shape;20;p1" descr=" "/>
          <p:cNvPicPr/>
          <p:nvPr/>
        </p:nvPicPr>
        <p:blipFill>
          <a:blip r:embed="rId4"/>
          <a:stretch/>
        </p:blipFill>
        <p:spPr>
          <a:xfrm>
            <a:off x="8407800" y="3158640"/>
            <a:ext cx="7570440" cy="3566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Прямоугольник 6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92000"/>
                </a:srgbClr>
              </a:gs>
              <a:gs pos="21000">
                <a:srgbClr val="101C32">
                  <a:alpha val="55000"/>
                </a:srgbClr>
              </a:gs>
              <a:gs pos="69000">
                <a:srgbClr val="203864">
                  <a:alpha val="21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40" name="Google Shape;577;p2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1" name="Google Shape;579;p22"/>
          <p:cNvSpPr/>
          <p:nvPr/>
        </p:nvSpPr>
        <p:spPr>
          <a:xfrm rot="16200000">
            <a:off x="22204080" y="8327520"/>
            <a:ext cx="364464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Credit | Image: </a:t>
            </a:r>
            <a:r>
              <a:rPr lang="en-US" sz="2400" b="0" u="sng" strike="noStrike">
                <a:solidFill>
                  <a:srgbClr val="0563C1"/>
                </a:solidFill>
                <a:uFillTx/>
                <a:latin typeface="Inter"/>
                <a:ea typeface="Inter"/>
                <a:hlinkClick r:id="rId4"/>
              </a:rPr>
              <a:t>Unsplash</a:t>
            </a: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 </a:t>
            </a:r>
            <a:endParaRPr lang="ru-RU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2" name="Google Shape;581;p22"/>
          <p:cNvSpPr/>
          <p:nvPr/>
        </p:nvSpPr>
        <p:spPr>
          <a:xfrm>
            <a:off x="10783800" y="3645000"/>
            <a:ext cx="12738960" cy="7174800"/>
          </a:xfrm>
          <a:prstGeom prst="roundRect">
            <a:avLst>
              <a:gd name="adj" fmla="val 17713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43" name="Рисунок 2"/>
          <p:cNvPicPr/>
          <p:nvPr/>
        </p:nvPicPr>
        <p:blipFill>
          <a:blip r:embed="rId5"/>
          <a:stretch/>
        </p:blipFill>
        <p:spPr>
          <a:xfrm>
            <a:off x="319680" y="315360"/>
            <a:ext cx="12665160" cy="9498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Рисунок 4"/>
          <p:cNvPicPr/>
          <p:nvPr/>
        </p:nvPicPr>
        <p:blipFill>
          <a:blip r:embed="rId6"/>
          <a:stretch/>
        </p:blipFill>
        <p:spPr>
          <a:xfrm>
            <a:off x="11415240" y="3655080"/>
            <a:ext cx="12651480" cy="948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6;p2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1000" contrast="-1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6" name="Google Shape;27;p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7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48" name="Google Shape;29;p2"/>
          <p:cNvSpPr/>
          <p:nvPr/>
        </p:nvSpPr>
        <p:spPr>
          <a:xfrm>
            <a:off x="0" y="2588760"/>
            <a:ext cx="24386400" cy="159948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54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Основные решения</a:t>
            </a:r>
            <a:endParaRPr lang="ru-RU" sz="15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Google Shape;30;p2"/>
          <p:cNvSpPr/>
          <p:nvPr/>
        </p:nvSpPr>
        <p:spPr>
          <a:xfrm>
            <a:off x="1834560" y="4289760"/>
            <a:ext cx="20717280" cy="513540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857160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72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</a:t>
            </a:r>
            <a:r>
              <a:rPr lang="ru-RU" sz="72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Финальный экран </a:t>
            </a:r>
            <a:r>
              <a:rPr lang="ru-RU" sz="8000" b="0" i="1" u="sng" strike="noStrike">
                <a:solidFill>
                  <a:srgbClr val="FFFFFF"/>
                </a:solidFill>
                <a:uFillTx/>
                <a:latin typeface="Haettenschweiler"/>
                <a:ea typeface="Archivo"/>
              </a:rPr>
              <a:t>final_screen </a:t>
            </a:r>
            <a:r>
              <a:rPr lang="ru-RU" sz="72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показывает список достижений с иконками, описанием и статусом (</a:t>
            </a:r>
            <a:r>
              <a:rPr lang="ru-RU" sz="7200" b="1" u="none" strike="noStrike">
                <a:solidFill>
                  <a:srgbClr val="00B050"/>
                </a:solidFill>
                <a:uFillTx/>
                <a:latin typeface="Impact"/>
                <a:ea typeface="Archivo"/>
              </a:rPr>
              <a:t>√</a:t>
            </a:r>
            <a:r>
              <a:rPr lang="ru-RU" sz="72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или </a:t>
            </a:r>
            <a:r>
              <a:rPr lang="ru-RU" sz="8800" b="1" u="none" strike="noStrike">
                <a:solidFill>
                  <a:srgbClr val="C00000"/>
                </a:solidFill>
                <a:uFillTx/>
                <a:latin typeface="Impact"/>
                <a:ea typeface="Archivo"/>
              </a:rPr>
              <a:t>×</a:t>
            </a:r>
            <a:r>
              <a:rPr lang="ru-RU" sz="72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). При нажатии на текст </a:t>
            </a:r>
            <a:r>
              <a:rPr lang="ru-RU" sz="7200" b="0" i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“</a:t>
            </a:r>
            <a:r>
              <a:rPr lang="ru-RU" sz="7200" b="0" i="1" u="none" strike="noStrike">
                <a:solidFill>
                  <a:srgbClr val="FFFFFF"/>
                </a:solidFill>
                <a:uFillTx/>
                <a:latin typeface="Haettenschweiler"/>
                <a:ea typeface="Archivo"/>
              </a:rPr>
              <a:t>Двигаемся далее</a:t>
            </a:r>
            <a:r>
              <a:rPr lang="ru-RU" sz="7200" b="0" i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-</a:t>
            </a:r>
            <a:r>
              <a:rPr lang="en-US" sz="7200" b="0" i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&gt;</a:t>
            </a:r>
            <a:r>
              <a:rPr lang="ru-RU" sz="7200" b="0" i="1" u="none" strike="noStrike">
                <a:solidFill>
                  <a:srgbClr val="FFFFFF"/>
                </a:solidFill>
                <a:uFillTx/>
                <a:latin typeface="Haettenschweiler"/>
                <a:ea typeface="Archivo"/>
              </a:rPr>
              <a:t>”</a:t>
            </a:r>
            <a:r>
              <a:rPr lang="en-US" sz="7200" b="0" i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</a:t>
            </a:r>
            <a:r>
              <a:rPr lang="ru-RU" sz="72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игра завершается</a:t>
            </a:r>
            <a:r>
              <a:rPr lang="en-US" sz="7200" b="0" u="none" strike="noStrike">
                <a:solidFill>
                  <a:srgbClr val="0A0F18"/>
                </a:solidFill>
                <a:uFillTx/>
                <a:latin typeface="Impact"/>
                <a:ea typeface="Archivo"/>
              </a:rPr>
              <a:t> </a:t>
            </a:r>
            <a:r>
              <a:rPr lang="ru-RU" sz="72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и начинается заново.</a:t>
            </a:r>
            <a:endParaRPr lang="ru-RU" sz="7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36;p3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1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52" name="Google Shape;38;p3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3" name="Google Shape;40;p3"/>
          <p:cNvSpPr/>
          <p:nvPr/>
        </p:nvSpPr>
        <p:spPr>
          <a:xfrm>
            <a:off x="0" y="292320"/>
            <a:ext cx="24386400" cy="201420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37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Исполь</a:t>
            </a:r>
            <a:r>
              <a:rPr lang="ru-RU" sz="12000" b="0" u="none" strike="noStrike">
                <a:solidFill>
                  <a:srgbClr val="FEE800"/>
                </a:solidFill>
                <a:uFillTx/>
                <a:latin typeface="Impact"/>
                <a:ea typeface="Archivo Black"/>
              </a:rPr>
              <a:t>з</a:t>
            </a:r>
            <a:r>
              <a:rPr lang="ru-RU" sz="137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ованные библиотеки</a:t>
            </a:r>
            <a:endParaRPr lang="ru-RU" sz="137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4" name="Google Shape;41;p3"/>
          <p:cNvSpPr/>
          <p:nvPr/>
        </p:nvSpPr>
        <p:spPr>
          <a:xfrm>
            <a:off x="187992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5" name="Google Shape;43;p3"/>
          <p:cNvSpPr/>
          <p:nvPr/>
        </p:nvSpPr>
        <p:spPr>
          <a:xfrm>
            <a:off x="2178360" y="4902120"/>
            <a:ext cx="1028160" cy="86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ru-RU" sz="4800" b="0" u="none" strike="noStrik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56" name="Google Shape;44;p3"/>
          <p:cNvSpPr/>
          <p:nvPr/>
        </p:nvSpPr>
        <p:spPr>
          <a:xfrm>
            <a:off x="370872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7" name="Google Shape;47;p3"/>
          <p:cNvSpPr/>
          <p:nvPr/>
        </p:nvSpPr>
        <p:spPr>
          <a:xfrm>
            <a:off x="965304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8" name="Google Shape;50;p3"/>
          <p:cNvSpPr/>
          <p:nvPr/>
        </p:nvSpPr>
        <p:spPr>
          <a:xfrm>
            <a:off x="1148220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9" name="Google Shape;53;p3"/>
          <p:cNvSpPr/>
          <p:nvPr/>
        </p:nvSpPr>
        <p:spPr>
          <a:xfrm>
            <a:off x="187992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0" name="Google Shape;56;p3"/>
          <p:cNvSpPr/>
          <p:nvPr/>
        </p:nvSpPr>
        <p:spPr>
          <a:xfrm>
            <a:off x="370872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1" name="Google Shape;59;p3"/>
          <p:cNvSpPr/>
          <p:nvPr/>
        </p:nvSpPr>
        <p:spPr>
          <a:xfrm>
            <a:off x="965304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2" name="Google Shape;62;p3"/>
          <p:cNvSpPr/>
          <p:nvPr/>
        </p:nvSpPr>
        <p:spPr>
          <a:xfrm>
            <a:off x="1148220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3" name="Google Shape;65;p3"/>
          <p:cNvSpPr/>
          <p:nvPr/>
        </p:nvSpPr>
        <p:spPr>
          <a:xfrm>
            <a:off x="187992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4" name="Google Shape;68;p3"/>
          <p:cNvSpPr/>
          <p:nvPr/>
        </p:nvSpPr>
        <p:spPr>
          <a:xfrm>
            <a:off x="370872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5" name="Google Shape;71;p3"/>
          <p:cNvSpPr/>
          <p:nvPr/>
        </p:nvSpPr>
        <p:spPr>
          <a:xfrm>
            <a:off x="965304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6" name="Google Shape;74;p3"/>
          <p:cNvSpPr/>
          <p:nvPr/>
        </p:nvSpPr>
        <p:spPr>
          <a:xfrm>
            <a:off x="1148220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67" name="Google Shape;30;p2"/>
          <p:cNvSpPr/>
          <p:nvPr/>
        </p:nvSpPr>
        <p:spPr>
          <a:xfrm>
            <a:off x="9509760" y="1964880"/>
            <a:ext cx="8186040" cy="11207880"/>
          </a:xfrm>
          <a:prstGeom prst="rect">
            <a:avLst/>
          </a:prstGeom>
          <a:noFill/>
          <a:ln w="0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857160" indent="-857160">
              <a:lnSpc>
                <a:spcPct val="100000"/>
              </a:lnSpc>
              <a:buClr>
                <a:srgbClr val="FFFFFF"/>
              </a:buClr>
              <a:buSzPct val="70000"/>
              <a:buFont typeface="Courier New"/>
              <a:buChar char="o"/>
            </a:pPr>
            <a:r>
              <a:rPr lang="en-US" sz="115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                         ,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indent="-857160">
              <a:lnSpc>
                <a:spcPct val="100000"/>
              </a:lnSpc>
              <a:buClr>
                <a:srgbClr val="FFFFFF"/>
              </a:buClr>
              <a:buSzPct val="70000"/>
              <a:buFont typeface="Courier New"/>
              <a:buChar char="o"/>
            </a:pPr>
            <a:r>
              <a:rPr lang="en-US" sz="115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os, 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indent="-857160">
              <a:lnSpc>
                <a:spcPct val="100000"/>
              </a:lnSpc>
              <a:buClr>
                <a:srgbClr val="FFFFFF"/>
              </a:buClr>
              <a:buSzPct val="70000"/>
              <a:buFont typeface="Courier New"/>
              <a:buChar char="o"/>
            </a:pPr>
            <a:r>
              <a:rPr lang="en-US" sz="115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random, 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indent="-857160">
              <a:lnSpc>
                <a:spcPct val="100000"/>
              </a:lnSpc>
              <a:buClr>
                <a:srgbClr val="FFFFFF"/>
              </a:buClr>
              <a:buSzPct val="70000"/>
              <a:buFont typeface="Courier New"/>
              <a:buChar char="o"/>
            </a:pPr>
            <a:r>
              <a:rPr lang="en-US" sz="115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datetime, 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indent="-857160">
              <a:lnSpc>
                <a:spcPct val="100000"/>
              </a:lnSpc>
              <a:buClr>
                <a:srgbClr val="FFFFFF"/>
              </a:buClr>
              <a:buSzPct val="70000"/>
              <a:buFont typeface="Courier New"/>
              <a:buChar char="o"/>
            </a:pPr>
            <a:r>
              <a:rPr lang="en-US" sz="115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sys, 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indent="-857160">
              <a:lnSpc>
                <a:spcPct val="100000"/>
              </a:lnSpc>
              <a:buClr>
                <a:srgbClr val="FFFFFF"/>
              </a:buClr>
              <a:buSzPct val="70000"/>
              <a:buFont typeface="Courier New"/>
              <a:buChar char="o"/>
            </a:pPr>
            <a:r>
              <a:rPr lang="en-US" sz="11500" b="1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sqlite3.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68" name="Рисунок 3"/>
          <p:cNvPicPr/>
          <p:nvPr/>
        </p:nvPicPr>
        <p:blipFill>
          <a:blip r:embed="rId4"/>
          <a:stretch/>
        </p:blipFill>
        <p:spPr>
          <a:xfrm>
            <a:off x="10587960" y="2623680"/>
            <a:ext cx="6380640" cy="179028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balanced" dir="t"/>
          </a:scene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19000"/>
                </a:srgbClr>
              </a:gs>
              <a:gs pos="21000">
                <a:srgbClr val="101C32">
                  <a:alpha val="42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71" name="Google Shape;17;p1"/>
          <p:cNvSpPr/>
          <p:nvPr/>
        </p:nvSpPr>
        <p:spPr>
          <a:xfrm>
            <a:off x="403560" y="40320"/>
            <a:ext cx="24386400" cy="3566880"/>
          </a:xfrm>
          <a:prstGeom prst="rect">
            <a:avLst/>
          </a:prstGeom>
          <a:noFill/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1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Команда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2" name="Google Shape;18;p1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73" name="Google Shape;17;p1"/>
          <p:cNvSpPr/>
          <p:nvPr/>
        </p:nvSpPr>
        <p:spPr>
          <a:xfrm>
            <a:off x="1145880" y="2455560"/>
            <a:ext cx="11639880" cy="1756080"/>
          </a:xfrm>
          <a:prstGeom prst="rect">
            <a:avLst/>
          </a:prstGeom>
          <a:noFill/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0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Евгения Аршинова</a:t>
            </a:r>
            <a:endParaRPr lang="ru-RU" sz="105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4" name="Google Shape;17;p1"/>
          <p:cNvSpPr/>
          <p:nvPr/>
        </p:nvSpPr>
        <p:spPr>
          <a:xfrm>
            <a:off x="14415480" y="2455560"/>
            <a:ext cx="8825040" cy="1632960"/>
          </a:xfrm>
          <a:prstGeom prst="rect">
            <a:avLst/>
          </a:prstGeom>
          <a:noFill/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05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Руслан Рзаев</a:t>
            </a:r>
            <a:endParaRPr lang="ru-RU" sz="105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5" name="Рисунок 7"/>
          <p:cNvPicPr/>
          <p:nvPr/>
        </p:nvPicPr>
        <p:blipFill>
          <a:blip r:embed="rId5"/>
          <a:stretch/>
        </p:blipFill>
        <p:spPr>
          <a:xfrm>
            <a:off x="2620440" y="3973680"/>
            <a:ext cx="8690760" cy="869076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</p:pic>
      <p:pic>
        <p:nvPicPr>
          <p:cNvPr id="276" name="Рисунок 9"/>
          <p:cNvPicPr/>
          <p:nvPr/>
        </p:nvPicPr>
        <p:blipFill>
          <a:blip r:embed="rId6"/>
          <a:stretch/>
        </p:blipFill>
        <p:spPr>
          <a:xfrm>
            <a:off x="14482440" y="3973680"/>
            <a:ext cx="8690760" cy="8690760"/>
          </a:xfrm>
          <a:prstGeom prst="rect">
            <a:avLst/>
          </a:prstGeom>
          <a:noFill/>
          <a:ln w="0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16;p1" descr=" 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7000" contrast="-3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Прямоугольник 6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92000"/>
                </a:srgbClr>
              </a:gs>
              <a:gs pos="21000">
                <a:srgbClr val="101C32">
                  <a:alpha val="55000"/>
                </a:srgbClr>
              </a:gs>
              <a:gs pos="69000">
                <a:srgbClr val="203864">
                  <a:alpha val="21000"/>
                </a:srgbClr>
              </a:gs>
              <a:gs pos="100000">
                <a:srgbClr val="151B31">
                  <a:alpha val="40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279" name="Google Shape;577;p2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80" name="Google Shape;579;p22"/>
          <p:cNvSpPr/>
          <p:nvPr/>
        </p:nvSpPr>
        <p:spPr>
          <a:xfrm rot="16200000">
            <a:off x="22204080" y="8327520"/>
            <a:ext cx="364464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Credit | Image: </a:t>
            </a:r>
            <a:r>
              <a:rPr lang="en-US" sz="2400" b="0" u="sng" strike="noStrike">
                <a:solidFill>
                  <a:srgbClr val="0563C1"/>
                </a:solidFill>
                <a:uFillTx/>
                <a:latin typeface="Inter"/>
                <a:ea typeface="Inter"/>
                <a:hlinkClick r:id="rId4"/>
              </a:rPr>
              <a:t>Unsplash</a:t>
            </a:r>
            <a:r>
              <a:rPr lang="en-US" sz="2400" b="0" u="none" strike="noStrike">
                <a:solidFill>
                  <a:srgbClr val="000000"/>
                </a:solidFill>
                <a:uFillTx/>
                <a:latin typeface="Inter"/>
                <a:ea typeface="Inter"/>
              </a:rPr>
              <a:t> </a:t>
            </a:r>
            <a:endParaRPr lang="ru-RU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1" name="Google Shape;581;p22"/>
          <p:cNvSpPr/>
          <p:nvPr/>
        </p:nvSpPr>
        <p:spPr>
          <a:xfrm>
            <a:off x="10783800" y="3645000"/>
            <a:ext cx="12738960" cy="7174800"/>
          </a:xfrm>
          <a:prstGeom prst="roundRect">
            <a:avLst>
              <a:gd name="adj" fmla="val 17713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82" name="Google Shape;582;p22"/>
          <p:cNvSpPr/>
          <p:nvPr/>
        </p:nvSpPr>
        <p:spPr>
          <a:xfrm>
            <a:off x="0" y="6581160"/>
            <a:ext cx="24386400" cy="254772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1500" b="0" u="none" strike="noStrike">
                <a:solidFill>
                  <a:srgbClr val="FFC82E"/>
                </a:solidFill>
                <a:uFillTx/>
                <a:latin typeface="Impact"/>
                <a:ea typeface="Calibri"/>
              </a:rPr>
              <a:t>Спасибо за внимание 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1500" b="1" u="none" strike="noStrike">
                <a:solidFill>
                  <a:srgbClr val="FFC82E"/>
                </a:solidFill>
                <a:uFillTx/>
                <a:latin typeface="Wingdings"/>
                <a:ea typeface="Calibri"/>
              </a:rPr>
              <a:t></a:t>
            </a:r>
            <a:endParaRPr lang="ru-RU" sz="115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3" name="Рисунок 8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31666" b="32157"/>
          <a:stretch/>
        </p:blipFill>
        <p:spPr>
          <a:xfrm>
            <a:off x="5335560" y="2099880"/>
            <a:ext cx="13715280" cy="4961160"/>
          </a:xfrm>
          <a:prstGeom prst="rect">
            <a:avLst/>
          </a:prstGeom>
          <a:noFill/>
          <a:ln w="0">
            <a:noFill/>
          </a:ln>
          <a:scene3d>
            <a:camera prst="perspectiveRelaxedModerately"/>
            <a:lightRig rig="threePt" dir="t"/>
          </a:scene3d>
        </p:spPr>
      </p:pic>
      <p:pic>
        <p:nvPicPr>
          <p:cNvPr id="284" name="Рисунок 2"/>
          <p:cNvPicPr/>
          <p:nvPr/>
        </p:nvPicPr>
        <p:blipFill>
          <a:blip r:embed="rId7"/>
          <a:srcRect t="20373"/>
          <a:stretch/>
        </p:blipFill>
        <p:spPr>
          <a:xfrm>
            <a:off x="20013840" y="9786600"/>
            <a:ext cx="4012560" cy="3821760"/>
          </a:xfrm>
          <a:prstGeom prst="rect">
            <a:avLst/>
          </a:prstGeom>
          <a:noFill/>
          <a:ln w="0">
            <a:noFill/>
          </a:ln>
          <a:effectLst>
            <a:softEdge rad="38160"/>
          </a:effectLst>
          <a:scene3d>
            <a:camera prst="perspectiveAbove"/>
            <a:lightRig rig="soft" dir="t">
              <a:rot lat="0" lon="0" rev="18600000"/>
            </a:lightRig>
          </a:scene3d>
        </p:spPr>
      </p:pic>
      <p:pic>
        <p:nvPicPr>
          <p:cNvPr id="285" name="Рисунок 4"/>
          <p:cNvPicPr/>
          <p:nvPr/>
        </p:nvPicPr>
        <p:blipFill>
          <a:blip r:embed="rId8"/>
          <a:srcRect t="20373"/>
          <a:stretch/>
        </p:blipFill>
        <p:spPr>
          <a:xfrm>
            <a:off x="360000" y="9786600"/>
            <a:ext cx="4012560" cy="3821760"/>
          </a:xfrm>
          <a:prstGeom prst="rect">
            <a:avLst/>
          </a:prstGeom>
          <a:noFill/>
          <a:ln w="0">
            <a:noFill/>
          </a:ln>
          <a:effectLst>
            <a:softEdge rad="38160"/>
          </a:effectLst>
          <a:scene3d>
            <a:camera prst="perspectiveAbove"/>
            <a:lightRig rig="soft" dir="t"/>
          </a:scene3d>
        </p:spPr>
      </p:pic>
      <p:sp>
        <p:nvSpPr>
          <p:cNvPr id="286" name="Google Shape;17;p1"/>
          <p:cNvSpPr/>
          <p:nvPr/>
        </p:nvSpPr>
        <p:spPr>
          <a:xfrm>
            <a:off x="124920" y="9217440"/>
            <a:ext cx="4624920" cy="604440"/>
          </a:xfrm>
          <a:prstGeom prst="rect">
            <a:avLst/>
          </a:prstGeom>
          <a:noFill/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4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Евгения Аршинова</a:t>
            </a:r>
            <a:endParaRPr lang="ru-RU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7" name="Google Shape;17;p1"/>
          <p:cNvSpPr/>
          <p:nvPr/>
        </p:nvSpPr>
        <p:spPr>
          <a:xfrm>
            <a:off x="20234520" y="9268560"/>
            <a:ext cx="3287880" cy="604440"/>
          </a:xfrm>
          <a:prstGeom prst="rect">
            <a:avLst/>
          </a:prstGeom>
          <a:noFill/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400" b="1" u="none" strike="noStrike">
                <a:solidFill>
                  <a:srgbClr val="FEE800"/>
                </a:solidFill>
                <a:uFillTx/>
                <a:latin typeface="Impact"/>
                <a:ea typeface="Calibri"/>
              </a:rPr>
              <a:t>Руслан Рзаев</a:t>
            </a:r>
            <a:endParaRPr lang="ru-RU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36;p3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Прямоугольник 1"/>
          <p:cNvSpPr/>
          <p:nvPr/>
        </p:nvSpPr>
        <p:spPr>
          <a:xfrm>
            <a:off x="775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77" name="Google Shape;38;p3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8" name="Google Shape;40;p3"/>
          <p:cNvSpPr/>
          <p:nvPr/>
        </p:nvSpPr>
        <p:spPr>
          <a:xfrm>
            <a:off x="0" y="-326160"/>
            <a:ext cx="24386400" cy="201420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10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Структура проекта</a:t>
            </a:r>
            <a:endParaRPr lang="ru-RU" sz="11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Google Shape;41;p3"/>
          <p:cNvSpPr/>
          <p:nvPr/>
        </p:nvSpPr>
        <p:spPr>
          <a:xfrm>
            <a:off x="187992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0" name="Google Shape;43;p3"/>
          <p:cNvSpPr/>
          <p:nvPr/>
        </p:nvSpPr>
        <p:spPr>
          <a:xfrm>
            <a:off x="2178360" y="4902120"/>
            <a:ext cx="1028160" cy="86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ru-RU" sz="4800" b="0" u="none" strike="noStrik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81" name="Google Shape;44;p3"/>
          <p:cNvSpPr/>
          <p:nvPr/>
        </p:nvSpPr>
        <p:spPr>
          <a:xfrm>
            <a:off x="370872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2" name="Google Shape;47;p3"/>
          <p:cNvSpPr/>
          <p:nvPr/>
        </p:nvSpPr>
        <p:spPr>
          <a:xfrm>
            <a:off x="965304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3" name="Google Shape;50;p3"/>
          <p:cNvSpPr/>
          <p:nvPr/>
        </p:nvSpPr>
        <p:spPr>
          <a:xfrm>
            <a:off x="1148220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4" name="Google Shape;53;p3"/>
          <p:cNvSpPr/>
          <p:nvPr/>
        </p:nvSpPr>
        <p:spPr>
          <a:xfrm>
            <a:off x="187992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5" name="Google Shape;56;p3"/>
          <p:cNvSpPr/>
          <p:nvPr/>
        </p:nvSpPr>
        <p:spPr>
          <a:xfrm>
            <a:off x="370872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6" name="Google Shape;59;p3"/>
          <p:cNvSpPr/>
          <p:nvPr/>
        </p:nvSpPr>
        <p:spPr>
          <a:xfrm>
            <a:off x="965304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7" name="Google Shape;62;p3"/>
          <p:cNvSpPr/>
          <p:nvPr/>
        </p:nvSpPr>
        <p:spPr>
          <a:xfrm>
            <a:off x="1148220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8" name="Google Shape;65;p3"/>
          <p:cNvSpPr/>
          <p:nvPr/>
        </p:nvSpPr>
        <p:spPr>
          <a:xfrm>
            <a:off x="187992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9" name="Google Shape;68;p3"/>
          <p:cNvSpPr/>
          <p:nvPr/>
        </p:nvSpPr>
        <p:spPr>
          <a:xfrm>
            <a:off x="370872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0" name="Google Shape;71;p3"/>
          <p:cNvSpPr/>
          <p:nvPr/>
        </p:nvSpPr>
        <p:spPr>
          <a:xfrm>
            <a:off x="965304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1" name="Google Shape;74;p3"/>
          <p:cNvSpPr/>
          <p:nvPr/>
        </p:nvSpPr>
        <p:spPr>
          <a:xfrm>
            <a:off x="1148220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2" name="TextBox 2"/>
          <p:cNvSpPr/>
          <p:nvPr/>
        </p:nvSpPr>
        <p:spPr>
          <a:xfrm>
            <a:off x="664200" y="1262160"/>
            <a:ext cx="19132920" cy="122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utils.py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 –  файл с абстрактными функциями;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config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.py  –  константы, изображения и звуки программы;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Scene1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– класс первого уровня игры;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Scene2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– класс второго уровня игры;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en-US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start</a:t>
            </a: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_screen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.py – стартовое окно;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final_screen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.py – финальное окно;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episode_text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– функция показа экрана с межуровневым текстом;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game.db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– база данных с двумя таблицами уровней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     (по одной таблице на уровень);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level1_</a:t>
            </a:r>
            <a:r>
              <a:rPr lang="en-US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sprites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– папка с классами объектов первого уровня;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lvl="1" indent="-571680">
              <a:lnSpc>
                <a:spcPct val="150000"/>
              </a:lnSpc>
              <a:buClr>
                <a:srgbClr val="FFFFFF"/>
              </a:buClr>
              <a:buSzPct val="110000"/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level</a:t>
            </a:r>
            <a:r>
              <a:rPr lang="en-US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2</a:t>
            </a: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_objs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– папка с классами объектов второго уровня;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lvl="1" indent="-571680">
              <a:lnSpc>
                <a:spcPct val="150000"/>
              </a:lnSpc>
              <a:buClr>
                <a:srgbClr val="FFFFFF"/>
              </a:buClr>
              <a:buSzPct val="110000"/>
              <a:buFont typeface="Courier New"/>
              <a:buChar char="o"/>
            </a:pPr>
            <a:r>
              <a:rPr lang="en-US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Achievement</a:t>
            </a:r>
            <a:r>
              <a:rPr lang="en-US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– класс всплывающего достижения;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ru-RU" sz="4100" b="0" u="sng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data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 - папка с подпапками </a:t>
            </a:r>
            <a:r>
              <a:rPr lang="ru-RU" sz="4100" b="0" i="1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img 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(изображения) и </a:t>
            </a:r>
            <a:r>
              <a:rPr lang="ru-RU" sz="4100" b="0" i="1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sound </a:t>
            </a:r>
            <a:r>
              <a:rPr lang="ru-RU" sz="4100" b="0" u="none" strike="noStrike">
                <a:solidFill>
                  <a:schemeClr val="lt1"/>
                </a:solidFill>
                <a:uFillTx/>
                <a:latin typeface="Impact"/>
                <a:ea typeface="Arial"/>
              </a:rPr>
              <a:t>(звуки).</a:t>
            </a:r>
            <a:endParaRPr lang="ru-RU" sz="41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3" name="Рисунок 4"/>
          <p:cNvPicPr/>
          <p:nvPr/>
        </p:nvPicPr>
        <p:blipFill>
          <a:blip r:embed="rId4"/>
          <a:stretch/>
        </p:blipFill>
        <p:spPr>
          <a:xfrm>
            <a:off x="17954280" y="1890720"/>
            <a:ext cx="5014440" cy="11032200"/>
          </a:xfrm>
          <a:prstGeom prst="rect">
            <a:avLst/>
          </a:prstGeom>
          <a:noFill/>
          <a:ln w="0">
            <a:noFill/>
          </a:ln>
          <a:effectLst>
            <a:glow rad="317520">
              <a:srgbClr val="4472C4">
                <a:alpha val="40000"/>
              </a:srgbClr>
            </a:glo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36;p3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Прямоугольник 1"/>
          <p:cNvSpPr/>
          <p:nvPr/>
        </p:nvSpPr>
        <p:spPr>
          <a:xfrm>
            <a:off x="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96" name="Google Shape;38;p3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7" name="Google Shape;40;p3"/>
          <p:cNvSpPr/>
          <p:nvPr/>
        </p:nvSpPr>
        <p:spPr>
          <a:xfrm>
            <a:off x="0" y="442440"/>
            <a:ext cx="24386400" cy="201420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32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Структура ба</a:t>
            </a:r>
            <a:r>
              <a:rPr lang="ru-RU" sz="11500" b="0" u="none" strike="noStrike">
                <a:solidFill>
                  <a:srgbClr val="FEE800"/>
                </a:solidFill>
                <a:uFillTx/>
                <a:latin typeface="Impact"/>
                <a:ea typeface="Archivo Black"/>
              </a:rPr>
              <a:t>з</a:t>
            </a:r>
            <a:r>
              <a:rPr lang="ru-RU" sz="132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ы данных</a:t>
            </a:r>
            <a:endParaRPr lang="ru-RU" sz="1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Google Shape;41;p3"/>
          <p:cNvSpPr/>
          <p:nvPr/>
        </p:nvSpPr>
        <p:spPr>
          <a:xfrm>
            <a:off x="187992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9" name="Google Shape;43;p3"/>
          <p:cNvSpPr/>
          <p:nvPr/>
        </p:nvSpPr>
        <p:spPr>
          <a:xfrm>
            <a:off x="2178360" y="4902120"/>
            <a:ext cx="1028160" cy="86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ru-RU" sz="4800" b="0" u="none" strike="noStrik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00" name="Google Shape;44;p3"/>
          <p:cNvSpPr/>
          <p:nvPr/>
        </p:nvSpPr>
        <p:spPr>
          <a:xfrm>
            <a:off x="370872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1" name="Google Shape;47;p3"/>
          <p:cNvSpPr/>
          <p:nvPr/>
        </p:nvSpPr>
        <p:spPr>
          <a:xfrm>
            <a:off x="965304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2" name="Google Shape;50;p3"/>
          <p:cNvSpPr/>
          <p:nvPr/>
        </p:nvSpPr>
        <p:spPr>
          <a:xfrm>
            <a:off x="1148220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3" name="Google Shape;53;p3"/>
          <p:cNvSpPr/>
          <p:nvPr/>
        </p:nvSpPr>
        <p:spPr>
          <a:xfrm>
            <a:off x="187992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4" name="Google Shape;56;p3"/>
          <p:cNvSpPr/>
          <p:nvPr/>
        </p:nvSpPr>
        <p:spPr>
          <a:xfrm>
            <a:off x="370872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5" name="Google Shape;59;p3"/>
          <p:cNvSpPr/>
          <p:nvPr/>
        </p:nvSpPr>
        <p:spPr>
          <a:xfrm>
            <a:off x="965304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6" name="Google Shape;62;p3"/>
          <p:cNvSpPr/>
          <p:nvPr/>
        </p:nvSpPr>
        <p:spPr>
          <a:xfrm>
            <a:off x="1148220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7" name="Google Shape;65;p3"/>
          <p:cNvSpPr/>
          <p:nvPr/>
        </p:nvSpPr>
        <p:spPr>
          <a:xfrm>
            <a:off x="187992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8" name="Google Shape;68;p3"/>
          <p:cNvSpPr/>
          <p:nvPr/>
        </p:nvSpPr>
        <p:spPr>
          <a:xfrm>
            <a:off x="370872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9" name="Google Shape;71;p3"/>
          <p:cNvSpPr/>
          <p:nvPr/>
        </p:nvSpPr>
        <p:spPr>
          <a:xfrm>
            <a:off x="965304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0" name="Google Shape;74;p3"/>
          <p:cNvSpPr/>
          <p:nvPr/>
        </p:nvSpPr>
        <p:spPr>
          <a:xfrm>
            <a:off x="1148220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11" name="Рисунок 7"/>
          <p:cNvPicPr/>
          <p:nvPr/>
        </p:nvPicPr>
        <p:blipFill>
          <a:blip r:embed="rId4"/>
          <a:stretch/>
        </p:blipFill>
        <p:spPr>
          <a:xfrm>
            <a:off x="5517720" y="3685320"/>
            <a:ext cx="13350960" cy="8810280"/>
          </a:xfrm>
          <a:prstGeom prst="rect">
            <a:avLst/>
          </a:prstGeom>
          <a:noFill/>
          <a:ln w="0">
            <a:noFill/>
          </a:ln>
          <a:effectLst>
            <a:glow rad="698400">
              <a:srgbClr val="4472C4">
                <a:alpha val="40000"/>
              </a:srgbClr>
            </a:glow>
          </a:effectLst>
          <a:scene3d>
            <a:camera prst="perspectiveAbove"/>
            <a:lightRig rig="balanced" dir="t"/>
          </a:scene3d>
        </p:spPr>
      </p:pic>
      <p:sp>
        <p:nvSpPr>
          <p:cNvPr id="112" name="Google Shape;40;p3"/>
          <p:cNvSpPr/>
          <p:nvPr/>
        </p:nvSpPr>
        <p:spPr>
          <a:xfrm>
            <a:off x="0" y="2677680"/>
            <a:ext cx="24386400" cy="201420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8800" b="0" i="1" u="none" strike="noStrike">
                <a:solidFill>
                  <a:srgbClr val="FEE800"/>
                </a:solidFill>
                <a:uFillTx/>
                <a:latin typeface="Impact"/>
                <a:ea typeface="Calibri"/>
              </a:rPr>
              <a:t>game.db</a:t>
            </a:r>
            <a:endParaRPr lang="ru-RU" sz="8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2;p6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Google Shape;113;p6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2934000" y="1384200"/>
            <a:ext cx="8128440" cy="112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6" name="Google Shape;119;p6"/>
          <p:cNvSpPr/>
          <p:nvPr/>
        </p:nvSpPr>
        <p:spPr>
          <a:xfrm>
            <a:off x="2934000" y="11709360"/>
            <a:ext cx="812844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7" name="Google Shape;121;p6"/>
          <p:cNvSpPr/>
          <p:nvPr/>
        </p:nvSpPr>
        <p:spPr>
          <a:xfrm>
            <a:off x="13323960" y="1384200"/>
            <a:ext cx="8128440" cy="1121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8" name="Google Shape;125;p6"/>
          <p:cNvSpPr/>
          <p:nvPr/>
        </p:nvSpPr>
        <p:spPr>
          <a:xfrm>
            <a:off x="13323960" y="11709360"/>
            <a:ext cx="8128440" cy="88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9" name="Прямоугольник 7"/>
          <p:cNvSpPr/>
          <p:nvPr/>
        </p:nvSpPr>
        <p:spPr>
          <a:xfrm>
            <a:off x="36000" y="-201600"/>
            <a:ext cx="24386400" cy="13916880"/>
          </a:xfrm>
          <a:prstGeom prst="rect">
            <a:avLst/>
          </a:prstGeom>
          <a:gradFill rotWithShape="0">
            <a:gsLst>
              <a:gs pos="0">
                <a:srgbClr val="151B31">
                  <a:alpha val="6000"/>
                </a:srgbClr>
              </a:gs>
              <a:gs pos="21000">
                <a:srgbClr val="101C32">
                  <a:alpha val="45000"/>
                </a:srgbClr>
              </a:gs>
              <a:gs pos="69000">
                <a:srgbClr val="203864">
                  <a:alpha val="7000"/>
                </a:srgbClr>
              </a:gs>
              <a:gs pos="100000">
                <a:srgbClr val="151B31">
                  <a:alpha val="44000"/>
                </a:srgbClr>
              </a:gs>
            </a:gsLst>
            <a:lin ang="18900000"/>
          </a:gradFill>
          <a:ln>
            <a:solidFill>
              <a:srgbClr val="1D3155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400" b="0" u="none" strike="noStrike">
              <a:solidFill>
                <a:schemeClr val="lt1"/>
              </a:solidFill>
              <a:uFillTx/>
              <a:latin typeface="Impact"/>
              <a:ea typeface="Arial"/>
            </a:endParaRPr>
          </a:p>
        </p:txBody>
      </p:sp>
      <p:sp>
        <p:nvSpPr>
          <p:cNvPr id="120" name="Google Shape;40;p3"/>
          <p:cNvSpPr/>
          <p:nvPr/>
        </p:nvSpPr>
        <p:spPr>
          <a:xfrm>
            <a:off x="-360" y="555840"/>
            <a:ext cx="24386400" cy="2014200"/>
          </a:xfrm>
          <a:prstGeom prst="rect">
            <a:avLst/>
          </a:prstGeom>
          <a:noFill/>
          <a:ln w="0">
            <a:noFill/>
          </a:ln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2000" b="0" u="none" strike="noStrike">
                <a:solidFill>
                  <a:srgbClr val="FEE800"/>
                </a:solidFill>
                <a:uFillTx/>
                <a:latin typeface="Haettenschweiler"/>
                <a:ea typeface="Archivo Black"/>
              </a:rPr>
              <a:t>Основные решения проекта</a:t>
            </a:r>
            <a:endParaRPr lang="ru-RU" sz="1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Google Shape;30;p2"/>
          <p:cNvSpPr/>
          <p:nvPr/>
        </p:nvSpPr>
        <p:spPr>
          <a:xfrm>
            <a:off x="1435680" y="2570760"/>
            <a:ext cx="21514680" cy="9332280"/>
          </a:xfrm>
          <a:prstGeom prst="rect">
            <a:avLst/>
          </a:prstGeom>
          <a:noFill/>
          <a:ln w="0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857160" lvl="2" indent="-857160" algn="just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Уровни игры представлены классами с атрибутами (жизни, попытки, окна, результата игровой сцены) и методом 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gameplay</a:t>
            </a:r>
            <a:endParaRPr lang="ru-RU" sz="5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4" indent="-857160" algn="just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В файле 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chivo"/>
              </a:rPr>
              <a:t>main.py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 работает цикл, в котором происходит поэтапная инициализация уровней и вызов их метода </a:t>
            </a:r>
            <a:r>
              <a:rPr lang="ru-RU" sz="4800" b="0" i="1" u="sng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gameplay</a:t>
            </a:r>
            <a:r>
              <a:rPr lang="ru-RU" sz="4800" b="0" u="sng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,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после завершения выполнения которого, если </a:t>
            </a:r>
            <a:r>
              <a:rPr lang="ru-RU" sz="5400" b="0" i="1" u="sng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success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 == </a:t>
            </a:r>
            <a:r>
              <a:rPr lang="ru-RU" sz="5400" b="0" i="1" u="none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True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, инициализируется следующий уровень, если </a:t>
            </a:r>
            <a:r>
              <a:rPr lang="ru-RU" sz="5400" b="0" i="1" u="none" strike="noStrike">
                <a:solidFill>
                  <a:srgbClr val="FFFFFF"/>
                </a:solidFill>
                <a:uFillTx/>
                <a:latin typeface="Haettenschweiler"/>
                <a:ea typeface="Arial"/>
              </a:rPr>
              <a:t>False</a:t>
            </a: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  — игра начинается заново. При проигрыше игра начинается заново со стартового окна 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57160" lvl="3" indent="-857160" algn="just">
              <a:lnSpc>
                <a:spcPct val="100000"/>
              </a:lnSpc>
              <a:buClr>
                <a:srgbClr val="FFFFFF"/>
              </a:buClr>
              <a:buSzPct val="70000"/>
              <a:buFont typeface="Wingdings" charset="2"/>
              <a:buChar char=""/>
            </a:pPr>
            <a:r>
              <a:rPr lang="ru-RU" sz="4800" b="0" u="none" strike="noStrike">
                <a:solidFill>
                  <a:srgbClr val="FFFFFF"/>
                </a:solidFill>
                <a:uFillTx/>
                <a:latin typeface="Impact"/>
                <a:ea typeface="Archivo"/>
              </a:rPr>
              <a:t>Между уровнями отображается текст, с описанием сюжета между игровыми эпизодами. При нажатии на кнопку паузы текст и музыка останавливаются, при нажатии на «проигрывание» — запускаются снова. Кнопка «пропустить» завершает текущую сцену и начинает следующий уровень</a:t>
            </a: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ru-RU" sz="4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6;p1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Google Shape;18;p1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24" name="Google Shape;20;p1" descr=" "/>
          <p:cNvPicPr/>
          <p:nvPr/>
        </p:nvPicPr>
        <p:blipFill>
          <a:blip r:embed="rId4"/>
          <a:stretch/>
        </p:blipFill>
        <p:spPr>
          <a:xfrm>
            <a:off x="7112880" y="2895480"/>
            <a:ext cx="10160640" cy="478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Рисунок 6"/>
          <p:cNvPicPr/>
          <p:nvPr/>
        </p:nvPicPr>
        <p:blipFill>
          <a:blip r:embed="rId5"/>
          <a:stretch/>
        </p:blipFill>
        <p:spPr>
          <a:xfrm>
            <a:off x="4834440" y="4881600"/>
            <a:ext cx="14958720" cy="422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Google Shape;17;p1"/>
          <p:cNvSpPr/>
          <p:nvPr/>
        </p:nvSpPr>
        <p:spPr>
          <a:xfrm>
            <a:off x="7364880" y="5289480"/>
            <a:ext cx="11727000" cy="115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400" b="1" u="none" strike="noStrike">
                <a:solidFill>
                  <a:srgbClr val="FFFFFF"/>
                </a:solidFill>
                <a:uFillTx/>
                <a:latin typeface="Archivo"/>
                <a:ea typeface="Calibri"/>
              </a:rPr>
              <a:t>				</a:t>
            </a:r>
            <a:r>
              <a:rPr lang="en-US" sz="6400" b="1" u="none" strike="noStrike">
                <a:solidFill>
                  <a:srgbClr val="E3DA00"/>
                </a:solidFill>
                <a:uFillTx/>
                <a:latin typeface="Archivo"/>
                <a:ea typeface="Calibri"/>
              </a:rPr>
              <a:t>Dash</a:t>
            </a:r>
            <a:endParaRPr lang="ru-RU" sz="6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Google Shape;17;p1"/>
          <p:cNvSpPr/>
          <p:nvPr/>
        </p:nvSpPr>
        <p:spPr>
          <a:xfrm>
            <a:off x="-3455640" y="12489120"/>
            <a:ext cx="11727000" cy="115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6400" b="1" u="none" strike="noStrike">
              <a:solidFill>
                <a:srgbClr val="E3DA00"/>
              </a:solidFill>
              <a:uFillTx/>
              <a:latin typeface="Archivo"/>
              <a:ea typeface="Calibri"/>
            </a:endParaRPr>
          </a:p>
        </p:txBody>
      </p:sp>
      <p:sp>
        <p:nvSpPr>
          <p:cNvPr id="128" name="Google Shape;17;p1"/>
          <p:cNvSpPr/>
          <p:nvPr/>
        </p:nvSpPr>
        <p:spPr>
          <a:xfrm>
            <a:off x="-3455640" y="12593160"/>
            <a:ext cx="11727000" cy="115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400" b="1" u="none" strike="noStrike">
                <a:solidFill>
                  <a:srgbClr val="FFFFFF"/>
                </a:solidFill>
                <a:uFillTx/>
                <a:latin typeface="Archivo"/>
                <a:ea typeface="Calibri"/>
              </a:rPr>
              <a:t>				</a:t>
            </a:r>
            <a:r>
              <a:rPr lang="en-US" sz="6400" b="1" u="none" strike="noStrike">
                <a:solidFill>
                  <a:srgbClr val="E3DA00"/>
                </a:solidFill>
                <a:uFillTx/>
                <a:latin typeface="Archivo"/>
                <a:ea typeface="Calibri"/>
              </a:rPr>
              <a:t>Ruslan Rzaev</a:t>
            </a:r>
            <a:endParaRPr lang="ru-RU" sz="6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Google Shape;17;p1"/>
          <p:cNvSpPr/>
          <p:nvPr/>
        </p:nvSpPr>
        <p:spPr>
          <a:xfrm>
            <a:off x="2574000" y="8548200"/>
            <a:ext cx="19479960" cy="3566880"/>
          </a:xfrm>
          <a:prstGeom prst="rect">
            <a:avLst/>
          </a:prstGeom>
          <a:gradFill rotWithShape="0">
            <a:gsLst>
              <a:gs pos="0">
                <a:srgbClr val="151B31">
                  <a:alpha val="7000"/>
                </a:srgbClr>
              </a:gs>
              <a:gs pos="40000">
                <a:srgbClr val="1E3660">
                  <a:alpha val="0"/>
                </a:srgbClr>
              </a:gs>
              <a:gs pos="100000">
                <a:srgbClr val="151B31">
                  <a:alpha val="0"/>
                </a:srgbClr>
              </a:gs>
            </a:gsLst>
            <a:lin ang="18900000"/>
          </a:gradFill>
          <a:ln w="0">
            <a:noFill/>
          </a:ln>
          <a:effectLst>
            <a:softEdge rad="216000"/>
          </a:effectLst>
          <a:scene3d>
            <a:camera prst="perspectiveRelaxedModerately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66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Уровень </a:t>
            </a:r>
            <a:r>
              <a:rPr lang="en-US" sz="16600" b="1" u="none" strike="noStrike">
                <a:solidFill>
                  <a:srgbClr val="FEE800"/>
                </a:solidFill>
                <a:uFillTx/>
                <a:latin typeface="Impact"/>
                <a:ea typeface="Archivo"/>
              </a:rPr>
              <a:t>I</a:t>
            </a:r>
            <a:endParaRPr lang="ru-RU" sz="16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6;p2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Google Shape;27;p2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2" name="Google Shape;29;p2"/>
          <p:cNvSpPr/>
          <p:nvPr/>
        </p:nvSpPr>
        <p:spPr>
          <a:xfrm>
            <a:off x="6640920" y="4031640"/>
            <a:ext cx="11104560" cy="230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400" b="0" u="none" strike="noStrike">
                <a:solidFill>
                  <a:srgbClr val="FFFFFF"/>
                </a:solidFill>
                <a:uFillTx/>
                <a:latin typeface="Impact"/>
                <a:ea typeface="Archivo Black"/>
              </a:rPr>
              <a:t>STAR DASH </a:t>
            </a:r>
            <a:endParaRPr lang="ru-RU" sz="15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Google Shape;30;p2"/>
          <p:cNvSpPr/>
          <p:nvPr/>
        </p:nvSpPr>
        <p:spPr>
          <a:xfrm>
            <a:off x="4993920" y="5753520"/>
            <a:ext cx="14398560" cy="191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ru-RU" sz="5400" b="0" u="none" strike="noStrike">
                <a:solidFill>
                  <a:srgbClr val="FFFFFF"/>
                </a:solidFill>
                <a:uFillTx/>
                <a:latin typeface="Haettenschweiler"/>
                <a:ea typeface="Archivo"/>
              </a:rPr>
              <a:t>Идея</a:t>
            </a:r>
            <a:endParaRPr lang="ru-RU" sz="5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44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Создание игры, которая объединяет захватывающий геймплей уклонения от препятствий с увлекательным сюжетом, развивающимся через кат-сцены</a:t>
            </a:r>
            <a:endParaRPr lang="ru-RU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36;p3" descr=" "/>
          <p:cNvPicPr/>
          <p:nvPr/>
        </p:nvPicPr>
        <p:blipFill>
          <a:blip r:embed="rId3"/>
          <a:stretch/>
        </p:blipFill>
        <p:spPr>
          <a:xfrm>
            <a:off x="-57240" y="-78480"/>
            <a:ext cx="24443640" cy="137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Google Shape;37;p3" descr=" "/>
          <p:cNvPicPr/>
          <p:nvPr/>
        </p:nvPicPr>
        <p:blipFill>
          <a:blip r:embed="rId4"/>
          <a:stretch/>
        </p:blipFill>
        <p:spPr>
          <a:xfrm>
            <a:off x="18276480" y="6347160"/>
            <a:ext cx="5689440" cy="787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Google Shape;38;p3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7" name="Google Shape;41;p3"/>
          <p:cNvSpPr/>
          <p:nvPr/>
        </p:nvSpPr>
        <p:spPr>
          <a:xfrm>
            <a:off x="187992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8" name="Google Shape;44;p3"/>
          <p:cNvSpPr/>
          <p:nvPr/>
        </p:nvSpPr>
        <p:spPr>
          <a:xfrm>
            <a:off x="370872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9" name="Google Shape;47;p3"/>
          <p:cNvSpPr/>
          <p:nvPr/>
        </p:nvSpPr>
        <p:spPr>
          <a:xfrm>
            <a:off x="9653040" y="45212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0" name="Google Shape;50;p3"/>
          <p:cNvSpPr/>
          <p:nvPr/>
        </p:nvSpPr>
        <p:spPr>
          <a:xfrm>
            <a:off x="11482200" y="47307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1" name="Google Shape;53;p3"/>
          <p:cNvSpPr/>
          <p:nvPr/>
        </p:nvSpPr>
        <p:spPr>
          <a:xfrm>
            <a:off x="187992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2" name="Google Shape;55;p3"/>
          <p:cNvSpPr/>
          <p:nvPr/>
        </p:nvSpPr>
        <p:spPr>
          <a:xfrm>
            <a:off x="2178360" y="7886880"/>
            <a:ext cx="1028160" cy="86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ru-RU" sz="4800" b="0" u="none" strike="noStrik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43" name="Google Shape;56;p3"/>
          <p:cNvSpPr/>
          <p:nvPr/>
        </p:nvSpPr>
        <p:spPr>
          <a:xfrm>
            <a:off x="370872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4" name="Google Shape;59;p3"/>
          <p:cNvSpPr/>
          <p:nvPr/>
        </p:nvSpPr>
        <p:spPr>
          <a:xfrm>
            <a:off x="9653040" y="75056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5" name="Google Shape;62;p3"/>
          <p:cNvSpPr/>
          <p:nvPr/>
        </p:nvSpPr>
        <p:spPr>
          <a:xfrm>
            <a:off x="11482200" y="771516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6" name="Google Shape;65;p3"/>
          <p:cNvSpPr/>
          <p:nvPr/>
        </p:nvSpPr>
        <p:spPr>
          <a:xfrm>
            <a:off x="187992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7" name="Google Shape;68;p3"/>
          <p:cNvSpPr/>
          <p:nvPr/>
        </p:nvSpPr>
        <p:spPr>
          <a:xfrm>
            <a:off x="370872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8" name="Google Shape;71;p3"/>
          <p:cNvSpPr/>
          <p:nvPr/>
        </p:nvSpPr>
        <p:spPr>
          <a:xfrm>
            <a:off x="9653040" y="10490040"/>
            <a:ext cx="7315560" cy="16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9" name="Google Shape;74;p3"/>
          <p:cNvSpPr/>
          <p:nvPr/>
        </p:nvSpPr>
        <p:spPr>
          <a:xfrm>
            <a:off x="11482200" y="10699920"/>
            <a:ext cx="5486400" cy="120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50" name="Google Shape;75;p3"/>
          <p:cNvSpPr/>
          <p:nvPr/>
        </p:nvSpPr>
        <p:spPr>
          <a:xfrm>
            <a:off x="11482200" y="10699920"/>
            <a:ext cx="5689440" cy="86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4800" b="0" u="none" strike="noStrik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pic>
        <p:nvPicPr>
          <p:cNvPr id="151" name="Рисунок 2"/>
          <p:cNvPicPr/>
          <p:nvPr/>
        </p:nvPicPr>
        <p:blipFill>
          <a:blip r:embed="rId5"/>
          <a:stretch/>
        </p:blipFill>
        <p:spPr>
          <a:xfrm>
            <a:off x="633960" y="2391840"/>
            <a:ext cx="12312360" cy="972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Box 7"/>
          <p:cNvSpPr/>
          <p:nvPr/>
        </p:nvSpPr>
        <p:spPr>
          <a:xfrm>
            <a:off x="13637880" y="2727360"/>
            <a:ext cx="1136844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Игра встречает нас стартовым окном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, 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в котором мы можем выбрать действия показанные на скриншоте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, 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давайте рассмотрим данные кнопки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(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кнопку 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“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Играть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”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Calibri"/>
              </a:rPr>
              <a:t> оставим под конец)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82;p4" descr=" "/>
          <p:cNvPicPr/>
          <p:nvPr/>
        </p:nvPicPr>
        <p:blipFill>
          <a:blip r:embed="rId3"/>
          <a:stretch/>
        </p:blipFill>
        <p:spPr>
          <a:xfrm>
            <a:off x="0" y="0"/>
            <a:ext cx="24386400" cy="1371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Google Shape;83;p4"/>
          <p:cNvSpPr/>
          <p:nvPr/>
        </p:nvSpPr>
        <p:spPr>
          <a:xfrm>
            <a:off x="23370840" y="10515600"/>
            <a:ext cx="1015560" cy="31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400" b="0" u="none" strike="noStrik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55" name="Google Shape;85;p4"/>
          <p:cNvSpPr/>
          <p:nvPr/>
        </p:nvSpPr>
        <p:spPr>
          <a:xfrm>
            <a:off x="2714040" y="416520"/>
            <a:ext cx="18958680" cy="144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9600" b="0" u="none" strike="noStrike">
                <a:solidFill>
                  <a:srgbClr val="FFFFFF"/>
                </a:solidFill>
                <a:uFillTx/>
                <a:latin typeface="Haettenschweiler"/>
                <a:ea typeface="Calibri"/>
              </a:rPr>
              <a:t>Достижения</a:t>
            </a:r>
            <a:endParaRPr lang="ru-RU" sz="9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Рисунок 8"/>
          <p:cNvPicPr/>
          <p:nvPr/>
        </p:nvPicPr>
        <p:blipFill>
          <a:blip r:embed="rId4"/>
          <a:stretch/>
        </p:blipFill>
        <p:spPr>
          <a:xfrm>
            <a:off x="843480" y="2461320"/>
            <a:ext cx="11645640" cy="912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Box 11"/>
          <p:cNvSpPr/>
          <p:nvPr/>
        </p:nvSpPr>
        <p:spPr>
          <a:xfrm>
            <a:off x="13333320" y="2915280"/>
            <a:ext cx="10840320" cy="1033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При нажатии на кнопку достижений у нас открывается список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, </a:t>
            </a: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в котором видно</a:t>
            </a:r>
            <a:r>
              <a:rPr lang="en-US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: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914400" indent="-9144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Получили ли мы награду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914400" indent="-9144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Сколько раз мы их получили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914400" indent="-9144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Сколько наград мы получили за разные уровни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Мы можем кликнуть на награду чтобы узнать более подробную информацию о ней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4800" b="0" u="none" strike="noStrike">
                <a:solidFill>
                  <a:schemeClr val="accent4"/>
                </a:solidFill>
                <a:uFillTx/>
                <a:latin typeface="Impact"/>
                <a:ea typeface="Arial"/>
              </a:rPr>
              <a:t>Справа сверху мы можем фильтровать достижения(за какую попытку мы их получили)</a:t>
            </a:r>
            <a:endParaRPr lang="ru-RU" sz="4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r wars">
      <a:majorFont>
        <a:latin typeface="Impact"/>
        <a:ea typeface=""/>
        <a:cs typeface=""/>
      </a:majorFont>
      <a:minorFont>
        <a:latin typeface="Impac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767</Words>
  <Application>Microsoft Office PowerPoint</Application>
  <PresentationFormat>Произвольный</PresentationFormat>
  <Paragraphs>105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12</vt:i4>
      </vt:variant>
      <vt:variant>
        <vt:lpstr>Заголовки слайдов</vt:lpstr>
      </vt:variant>
      <vt:variant>
        <vt:i4>25</vt:i4>
      </vt:variant>
    </vt:vector>
  </HeadingPairs>
  <TitlesOfParts>
    <vt:vector size="47" baseType="lpstr">
      <vt:lpstr>Archivo</vt:lpstr>
      <vt:lpstr>Arial</vt:lpstr>
      <vt:lpstr>Calibri</vt:lpstr>
      <vt:lpstr>Courier New</vt:lpstr>
      <vt:lpstr>Haettenschweiler</vt:lpstr>
      <vt:lpstr>Impact</vt:lpstr>
      <vt:lpstr>Inter</vt:lpstr>
      <vt:lpstr>Symbol</vt:lpstr>
      <vt:lpstr>Times New Roman</vt:lpstr>
      <vt:lpstr>Wingdings</vt:lpstr>
      <vt:lpstr>Office Theme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PptxGenJS</dc:creator>
  <dc:description/>
  <cp:lastModifiedBy>CUBE</cp:lastModifiedBy>
  <cp:revision>74</cp:revision>
  <dcterms:created xsi:type="dcterms:W3CDTF">2023-09-14T13:19:50Z</dcterms:created>
  <dcterms:modified xsi:type="dcterms:W3CDTF">2025-01-31T18:03:15Z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Произвольный</vt:lpwstr>
  </property>
  <property fmtid="{D5CDD505-2E9C-101B-9397-08002B2CF9AE}" pid="4" name="Slides">
    <vt:i4>25</vt:i4>
  </property>
</Properties>
</file>